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3" r:id="rId4"/>
  </p:sldMasterIdLst>
  <p:notesMasterIdLst>
    <p:notesMasterId r:id="rId16"/>
  </p:notesMasterIdLst>
  <p:sldIdLst>
    <p:sldId id="256" r:id="rId5"/>
    <p:sldId id="257" r:id="rId6"/>
    <p:sldId id="276" r:id="rId7"/>
    <p:sldId id="277" r:id="rId8"/>
    <p:sldId id="278" r:id="rId9"/>
    <p:sldId id="279" r:id="rId10"/>
    <p:sldId id="259" r:id="rId11"/>
    <p:sldId id="262" r:id="rId12"/>
    <p:sldId id="268" r:id="rId13"/>
    <p:sldId id="266" r:id="rId14"/>
    <p:sldId id="267" r:id="rId1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1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2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3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4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5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lvl="6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lvl="7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95914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4" name="Shape 134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5" name="Shape 155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3" name="Shape 223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8" name="Shape 208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6" name="Shape 216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Calibri"/>
              <a:buNone/>
            </a:pPr>
            <a:r>
              <a:rPr lang="en-US" sz="12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16778"/>
            <a:ext cx="3809999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909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406963"/>
            <a:ext cx="3809999" cy="69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" indent="-7619" rtl="0">
              <a:lnSpc>
                <a:spcPct val="1000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8153399" cy="3992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1435608" y="274319"/>
            <a:ext cx="749808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516033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63439" y="328278"/>
            <a:ext cx="4023360" cy="640079"/>
          </a:xfrm>
          <a:prstGeom prst="rect">
            <a:avLst/>
          </a:prstGeom>
          <a:solidFill>
            <a:schemeClr val="lt1"/>
          </a:solidFill>
          <a:ln w="10775" cap="flat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marL="64008" indent="-507" algn="l" rtl="0">
              <a:lnSpc>
                <a:spcPct val="100000"/>
              </a:lnSpc>
              <a:spcBef>
                <a:spcPts val="100"/>
              </a:spcBef>
              <a:buClr>
                <a:schemeClr val="dk1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Font typeface="Cabin"/>
              <a:buNone/>
              <a:defRPr/>
            </a:lvl2pPr>
            <a:lvl3pPr rtl="0">
              <a:spcBef>
                <a:spcPts val="0"/>
              </a:spcBef>
              <a:buFont typeface="Cabin"/>
              <a:buNone/>
              <a:defRPr/>
            </a:lvl3pPr>
            <a:lvl4pPr rtl="0">
              <a:spcBef>
                <a:spcPts val="0"/>
              </a:spcBef>
              <a:buFont typeface="Cabin"/>
              <a:buNone/>
              <a:defRPr/>
            </a:lvl4pPr>
            <a:lvl5pPr rtl="0">
              <a:spcBef>
                <a:spcPts val="0"/>
              </a:spcBef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57200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4"/>
          </p:nvPr>
        </p:nvSpPr>
        <p:spPr>
          <a:xfrm>
            <a:off x="4663439" y="969336"/>
            <a:ext cx="4023360" cy="4114800"/>
          </a:xfrm>
          <a:prstGeom prst="rect">
            <a:avLst/>
          </a:prstGeom>
          <a:noFill/>
          <a:ln w="10775" cap="flat">
            <a:solidFill>
              <a:schemeClr val="lt1"/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393192" indent="-278892" rtl="0">
              <a:lnSpc>
                <a:spcPct val="100000"/>
              </a:lnSpc>
              <a:spcBef>
                <a:spcPts val="700"/>
              </a:spcBef>
              <a:defRPr/>
            </a:lvl1pPr>
            <a:lvl2pPr rtl="0">
              <a:lnSpc>
                <a:spcPct val="100000"/>
              </a:lnSpc>
              <a:spcBef>
                <a:spcPts val="700"/>
              </a:spcBef>
              <a:defRPr/>
            </a:lvl2pPr>
            <a:lvl3pPr rtl="0">
              <a:lnSpc>
                <a:spcPct val="100000"/>
              </a:lnSpc>
              <a:spcBef>
                <a:spcPts val="700"/>
              </a:spcBef>
              <a:defRPr/>
            </a:lvl3pPr>
            <a:lvl4pPr rtl="0">
              <a:lnSpc>
                <a:spcPct val="100000"/>
              </a:lnSpc>
              <a:spcBef>
                <a:spcPts val="700"/>
              </a:spcBef>
              <a:defRPr/>
            </a:lvl4pPr>
            <a:lvl5pPr rtl="0">
              <a:lnSpc>
                <a:spcPct val="100000"/>
              </a:lnSpc>
              <a:spcBef>
                <a:spcPts val="70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ctrTitle"/>
          </p:nvPr>
        </p:nvSpPr>
        <p:spPr>
          <a:xfrm>
            <a:off x="1432559" y="359897"/>
            <a:ext cx="7406639" cy="14721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ubTitle" idx="1"/>
          </p:nvPr>
        </p:nvSpPr>
        <p:spPr>
          <a:xfrm>
            <a:off x="1432559" y="1850064"/>
            <a:ext cx="740663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7432" marR="0" indent="-2032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2578391" y="2600325"/>
            <a:ext cx="6400799" cy="228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112500"/>
              </a:lnSpc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2578391" y="1066800"/>
            <a:ext cx="6400799" cy="1509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18288" indent="-5588" rtl="0">
              <a:lnSpc>
                <a:spcPct val="115000"/>
              </a:lnSpc>
              <a:spcBef>
                <a:spcPts val="0"/>
              </a:spcBef>
              <a:buClr>
                <a:srgbClr val="341108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2pPr>
            <a:lvl3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3pPr>
            <a:lvl4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4pPr>
            <a:lvl5pPr rtl="0">
              <a:spcBef>
                <a:spcPts val="0"/>
              </a:spcBef>
              <a:buClr>
                <a:srgbClr val="888888"/>
              </a:buClr>
              <a:buFont typeface="Cabin"/>
              <a:buNone/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5886896" y="1066800"/>
            <a:ext cx="2743199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4" name="Shape 124"/>
          <p:cNvSpPr>
            <a:spLocks noGrp="1"/>
          </p:cNvSpPr>
          <p:nvPr>
            <p:ph type="pic" idx="2"/>
          </p:nvPr>
        </p:nvSpPr>
        <p:spPr>
          <a:xfrm>
            <a:off x="838200" y="1143003"/>
            <a:ext cx="4419599" cy="3514531"/>
          </a:xfrm>
          <a:prstGeom prst="roundRect">
            <a:avLst>
              <a:gd name="adj" fmla="val 783"/>
            </a:avLst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buClr>
                <a:srgbClr val="B5A788"/>
              </a:buClr>
              <a:buFont typeface="Cabin"/>
              <a:buNone/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38200" y="4800600"/>
            <a:ext cx="4419599" cy="7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0" algn="l" rtl="0">
              <a:lnSpc>
                <a:spcPct val="114285"/>
              </a:lnSpc>
              <a:spcBef>
                <a:spcPts val="0"/>
              </a:spcBef>
              <a:buClr>
                <a:srgbClr val="777777"/>
              </a:buClr>
              <a:buFont typeface="Cabin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" name="Shape 11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2" name="Shape 12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Shape 13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4" name="Shape 14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  <p:sp>
        <p:nvSpPr>
          <p:cNvPr id="20" name="Shape 20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4" r:id="rId4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49" name="Shape 4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50" name="Shape 5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Shape 5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2" name="Shape 5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3" name="Shape 5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54" name="Shape 54"/>
          <p:cNvGrpSpPr/>
          <p:nvPr/>
        </p:nvGrpSpPr>
        <p:grpSpPr>
          <a:xfrm>
            <a:off x="914400" y="1408112"/>
            <a:ext cx="231775" cy="225425"/>
            <a:chOff x="914400" y="1408112"/>
            <a:chExt cx="231775" cy="225425"/>
          </a:xfrm>
        </p:grpSpPr>
        <p:pic>
          <p:nvPicPr>
            <p:cNvPr id="55" name="Shape 5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4400" y="1408112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" name="Shape 56"/>
            <p:cNvSpPr txBox="1"/>
            <p:nvPr/>
          </p:nvSpPr>
          <p:spPr>
            <a:xfrm>
              <a:off x="952500" y="1444625"/>
              <a:ext cx="149225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57" name="Shape 57"/>
          <p:cNvSpPr/>
          <p:nvPr/>
        </p:nvSpPr>
        <p:spPr>
          <a:xfrm>
            <a:off x="1157287" y="1344612"/>
            <a:ext cx="63500" cy="65086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68" name="Shape 68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69" name="Shape 69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70" name="Shape 7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1" name="Shape 71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2" name="Shape 72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2286000" y="0"/>
            <a:ext cx="761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76" name="Shape 76"/>
          <p:cNvGrpSpPr/>
          <p:nvPr/>
        </p:nvGrpSpPr>
        <p:grpSpPr>
          <a:xfrm>
            <a:off x="2163761" y="2809875"/>
            <a:ext cx="231775" cy="225425"/>
            <a:chOff x="2163761" y="2809875"/>
            <a:chExt cx="231775" cy="225425"/>
          </a:xfrm>
        </p:grpSpPr>
        <p:pic>
          <p:nvPicPr>
            <p:cNvPr id="77" name="Shape 7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2163761" y="2809875"/>
              <a:ext cx="231775" cy="225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8" name="Shape 78"/>
            <p:cNvSpPr txBox="1"/>
            <p:nvPr/>
          </p:nvSpPr>
          <p:spPr>
            <a:xfrm>
              <a:off x="2203450" y="2844800"/>
              <a:ext cx="147636" cy="14922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79" name="Shape 79"/>
          <p:cNvSpPr/>
          <p:nvPr/>
        </p:nvSpPr>
        <p:spPr>
          <a:xfrm>
            <a:off x="2408236" y="2746375"/>
            <a:ext cx="63500" cy="63500"/>
          </a:xfrm>
          <a:prstGeom prst="ellipse">
            <a:avLst/>
          </a:prstGeom>
          <a:noFill/>
          <a:ln w="12700" cap="rnd">
            <a:solidFill>
              <a:srgbClr val="307F93">
                <a:alpha val="59607"/>
              </a:srgb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-815975" y="-815975"/>
            <a:ext cx="1638300" cy="1638300"/>
          </a:xfrm>
          <a:custGeom>
            <a:avLst/>
            <a:gdLst/>
            <a:ahLst/>
            <a:cxnLst/>
            <a:rect l="0" t="0" r="0" b="0"/>
            <a:pathLst>
              <a:path w="1638888" h="1638888" extrusionOk="0">
                <a:moveTo>
                  <a:pt x="1638888" y="819444"/>
                </a:moveTo>
                <a:lnTo>
                  <a:pt x="0" y="0"/>
                </a:lnTo>
                <a:close/>
              </a:path>
            </a:pathLst>
          </a:custGeom>
          <a:solidFill>
            <a:srgbClr val="FEFAF4">
              <a:alpha val="32549"/>
            </a:srgbClr>
          </a:solidFill>
          <a:ln w="9525" cap="rnd">
            <a:solidFill>
              <a:srgbClr val="D2C39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168275" y="20636"/>
            <a:ext cx="1703387" cy="1703387"/>
          </a:xfrm>
          <a:prstGeom prst="ellipse">
            <a:avLst/>
          </a:prstGeom>
          <a:noFill/>
          <a:ln w="27300" cap="rnd">
            <a:solidFill>
              <a:srgbClr val="FFF6DB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07" name="Shape 107"/>
          <p:cNvGrpSpPr/>
          <p:nvPr/>
        </p:nvGrpSpPr>
        <p:grpSpPr>
          <a:xfrm>
            <a:off x="165100" y="1036637"/>
            <a:ext cx="1169986" cy="1169986"/>
            <a:chOff x="165100" y="1036637"/>
            <a:chExt cx="1169986" cy="1169986"/>
          </a:xfrm>
        </p:grpSpPr>
        <p:pic>
          <p:nvPicPr>
            <p:cNvPr id="108" name="Shape 10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65100" y="1036637"/>
              <a:ext cx="1169986" cy="11699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9" name="Shape 109"/>
            <p:cNvSpPr txBox="1"/>
            <p:nvPr/>
          </p:nvSpPr>
          <p:spPr>
            <a:xfrm rot="2279999">
              <a:off x="347661" y="1216025"/>
              <a:ext cx="795337" cy="77946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0" name="Shape 110"/>
          <p:cNvSpPr txBox="1"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014412" y="0"/>
            <a:ext cx="7302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pSp>
        <p:nvGrpSpPr>
          <p:cNvPr id="112" name="Shape 112"/>
          <p:cNvGrpSpPr/>
          <p:nvPr/>
        </p:nvGrpSpPr>
        <p:grpSpPr>
          <a:xfrm>
            <a:off x="646112" y="969962"/>
            <a:ext cx="4803774" cy="4802186"/>
            <a:chOff x="646112" y="969962"/>
            <a:chExt cx="4803774" cy="4802186"/>
          </a:xfrm>
        </p:grpSpPr>
        <p:pic>
          <p:nvPicPr>
            <p:cNvPr id="113" name="Shape 11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46112" y="969962"/>
              <a:ext cx="4803774" cy="48021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Shape 114"/>
            <p:cNvSpPr txBox="1"/>
            <p:nvPr/>
          </p:nvSpPr>
          <p:spPr>
            <a:xfrm>
              <a:off x="762000" y="1066800"/>
              <a:ext cx="4572000" cy="45720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2743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endParaRPr>
            </a:p>
          </p:txBody>
        </p:sp>
      </p:grpSp>
      <p:sp>
        <p:nvSpPr>
          <p:cNvPr id="115" name="Shape 115"/>
          <p:cNvSpPr/>
          <p:nvPr/>
        </p:nvSpPr>
        <p:spPr>
          <a:xfrm rot="-2159999">
            <a:off x="396875" y="954086"/>
            <a:ext cx="685800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6" name="Shape 116"/>
          <p:cNvSpPr/>
          <p:nvPr/>
        </p:nvSpPr>
        <p:spPr>
          <a:xfrm rot="2160000" flipH="1">
            <a:off x="5003800" y="936624"/>
            <a:ext cx="649287" cy="204786"/>
          </a:xfrm>
          <a:prstGeom prst="flowChartProcess">
            <a:avLst/>
          </a:prstGeom>
          <a:solidFill>
            <a:srgbClr val="FBFBFB">
              <a:alpha val="44705"/>
            </a:srgbClr>
          </a:solidFill>
          <a:ln w="9525" cap="rnd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562214"/>
              </a:buClr>
              <a:buFont typeface="Cabin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1435100" y="1447800"/>
            <a:ext cx="7499349" cy="4800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65760" marR="0" indent="-127000" algn="l" rt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Font typeface="Cabin"/>
              <a:buChar char="●"/>
              <a:defRPr/>
            </a:lvl1pPr>
            <a:lvl2pPr marL="640080" marR="0" indent="-68580" algn="l" rtl="0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Cabin"/>
              <a:buChar char="◦"/>
              <a:defRPr/>
            </a:lvl2pPr>
            <a:lvl3pPr marL="886967" marR="0" indent="-86867" algn="l" rtl="0">
              <a:lnSpc>
                <a:spcPct val="100000"/>
              </a:lnSpc>
              <a:spcBef>
                <a:spcPts val="480"/>
              </a:spcBef>
              <a:buClr>
                <a:schemeClr val="accent2"/>
              </a:buClr>
              <a:buFont typeface="Cabin"/>
              <a:buChar char="⚫"/>
              <a:defRPr/>
            </a:lvl3pPr>
            <a:lvl4pPr marL="1097280" marR="0" indent="-55880" algn="l" rtl="0">
              <a:lnSpc>
                <a:spcPct val="100000"/>
              </a:lnSpc>
              <a:spcBef>
                <a:spcPts val="400"/>
              </a:spcBef>
              <a:buClr>
                <a:schemeClr val="accent3"/>
              </a:buClr>
              <a:buFont typeface="Cabin"/>
              <a:buChar char="⚫"/>
              <a:defRPr/>
            </a:lvl4pPr>
            <a:lvl5pPr marL="1298448" marR="0" indent="-66547" algn="l" rtl="0">
              <a:lnSpc>
                <a:spcPct val="100000"/>
              </a:lnSpc>
              <a:spcBef>
                <a:spcPts val="400"/>
              </a:spcBef>
              <a:buClr>
                <a:schemeClr val="accent4"/>
              </a:buClr>
              <a:buFont typeface="Cabin"/>
              <a:buChar char="⚫"/>
              <a:defRPr/>
            </a:lvl5pPr>
            <a:lvl6pPr marL="1508760" marR="0" indent="-60960" algn="l" rtl="0">
              <a:lnSpc>
                <a:spcPct val="100000"/>
              </a:lnSpc>
              <a:spcBef>
                <a:spcPts val="400"/>
              </a:spcBef>
              <a:buClr>
                <a:schemeClr val="accent5"/>
              </a:buClr>
              <a:buFont typeface="Cabin"/>
              <a:buChar char="⚫"/>
              <a:defRPr/>
            </a:lvl6pPr>
            <a:lvl7pPr marL="1719072" marR="0" indent="-68072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7pPr>
            <a:lvl8pPr marL="1920240" marR="0" indent="-66039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8pPr>
            <a:lvl9pPr marL="2130552" marR="0" indent="-60451" algn="l" rtl="0">
              <a:lnSpc>
                <a:spcPct val="100000"/>
              </a:lnSpc>
              <a:spcBef>
                <a:spcPts val="400"/>
              </a:spcBef>
              <a:buClr>
                <a:schemeClr val="accent6"/>
              </a:buClr>
              <a:buFont typeface="Cabin"/>
              <a:buChar char="⚫"/>
              <a:defRPr/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xfrm>
            <a:off x="3581400" y="6305550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xfrm>
            <a:off x="5715000" y="6305550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xfrm>
            <a:off x="8613775" y="6305550"/>
            <a:ext cx="4572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457200" lvl="1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914400" lvl="2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1371600" lvl="3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1828800" lvl="4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2286000" lvl="5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  <a:p>
            <a:pPr marL="2743200" lvl="6" indent="-88900">
              <a:spcBef>
                <a:spcPts val="0"/>
              </a:spcBef>
              <a:buClr>
                <a:srgbClr val="000000"/>
              </a:buClr>
              <a:buFont typeface="Arial"/>
              <a:buChar char="●"/>
            </a:pPr>
            <a:endParaRPr/>
          </a:p>
          <a:p>
            <a:pPr marL="3200400" lvl="7" indent="-88900">
              <a:spcBef>
                <a:spcPts val="0"/>
              </a:spcBef>
              <a:buClr>
                <a:srgbClr val="000000"/>
              </a:buClr>
              <a:buFont typeface="Courier New"/>
              <a:buChar char="o"/>
            </a:pPr>
            <a:endParaRPr/>
          </a:p>
          <a:p>
            <a:pPr marL="3657600" lvl="8" indent="-88900">
              <a:spcBef>
                <a:spcPts val="0"/>
              </a:spcBef>
              <a:buClr>
                <a:srgbClr val="000000"/>
              </a:buClr>
              <a:buFont typeface="Wingdings"/>
              <a:buChar char="§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ctrTitle"/>
          </p:nvPr>
        </p:nvSpPr>
        <p:spPr>
          <a:xfrm>
            <a:off x="1431925" y="360362"/>
            <a:ext cx="7407274" cy="14684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>Elementary Linear Algebra </a:t>
            </a:r>
          </a:p>
        </p:txBody>
      </p:sp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431925" y="1849436"/>
            <a:ext cx="7407274" cy="4475162"/>
          </a:xfrm>
          <a:prstGeom prst="rect">
            <a:avLst/>
          </a:prstGeom>
          <a:noFill/>
          <a:ln>
            <a:noFill/>
          </a:ln>
        </p:spPr>
        <p:txBody>
          <a:bodyPr lIns="91425" tIns="0" rIns="91425" bIns="45700" anchor="t" anchorCtr="0">
            <a:noAutofit/>
          </a:bodyPr>
          <a:lstStyle/>
          <a:p>
            <a:pPr marL="26987" marR="0" lvl="0" indent="-158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Cabin"/>
              <a:buNone/>
            </a:pPr>
            <a:endParaRPr sz="2600" b="0" i="0" u="none" strike="noStrike" cap="none" baseline="0" dirty="0">
              <a:solidFill>
                <a:srgbClr val="320E04"/>
              </a:solidFill>
              <a:latin typeface="Cabin"/>
              <a:ea typeface="Cabin"/>
              <a:cs typeface="Cabin"/>
              <a:sym typeface="Cabin"/>
            </a:endParaRP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  <a:t>Howard Anton</a:t>
            </a:r>
            <a:br>
              <a:rPr lang="en-US" sz="2600" b="0" i="0" u="none" strike="noStrike" cap="none" baseline="0" dirty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2600" b="0" i="0" u="none" strike="noStrike" cap="none" baseline="0" dirty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  <a:t>Copyright © 2010 by John Wiley &amp; Sons, Inc. </a:t>
            </a:r>
          </a:p>
          <a:p>
            <a:pPr marL="26987" marR="0" lvl="0" indent="-1587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320E04"/>
                </a:solidFill>
                <a:latin typeface="Cabin"/>
                <a:ea typeface="Cabin"/>
                <a:cs typeface="Cabin"/>
                <a:sym typeface="Cabin"/>
              </a:rPr>
              <a:t> All rights reserved.</a:t>
            </a:r>
          </a:p>
        </p:txBody>
      </p:sp>
      <p:pic>
        <p:nvPicPr>
          <p:cNvPr id="129" name="Shape 1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76400" y="1905000"/>
            <a:ext cx="3316287" cy="3200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>
                <a:solidFill>
                  <a:srgbClr val="C0654C"/>
                </a:solidFill>
                <a:latin typeface="Cabin"/>
                <a:ea typeface="Cabin"/>
                <a:cs typeface="Cabin"/>
                <a:sym typeface="Cabin"/>
              </a:rPr>
              <a:t>Transpose of a Matrix  A</a:t>
            </a:r>
            <a:r>
              <a:rPr lang="en-US" sz="4300" b="0" i="0" u="none" strike="noStrike" cap="none" baseline="30000" dirty="0">
                <a:solidFill>
                  <a:srgbClr val="C0654C"/>
                </a:solidFill>
                <a:latin typeface="Cabin"/>
                <a:ea typeface="Cabin"/>
                <a:cs typeface="Cabin"/>
                <a:sym typeface="Cabin"/>
              </a:rPr>
              <a:t>T</a:t>
            </a:r>
          </a:p>
        </p:txBody>
      </p:sp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0612" y="1524000"/>
            <a:ext cx="8053386" cy="1600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Shape 20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24000" y="3505200"/>
            <a:ext cx="7239000" cy="24685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>
                <a:solidFill>
                  <a:srgbClr val="C0654C"/>
                </a:solidFill>
                <a:latin typeface="Cabin"/>
                <a:ea typeface="Cabin"/>
                <a:cs typeface="Cabin"/>
                <a:sym typeface="Cabin"/>
              </a:rPr>
              <a:t>Transpose Matrix Properties</a:t>
            </a:r>
          </a:p>
        </p:txBody>
      </p:sp>
      <p:pic>
        <p:nvPicPr>
          <p:cNvPr id="211" name="Shape 2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7800" y="1828800"/>
            <a:ext cx="7332662" cy="2468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Shape 2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6962" y="4737894"/>
            <a:ext cx="8047036" cy="8874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782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 dirty="0" smtClean="0">
                <a:solidFill>
                  <a:schemeClr val="accent6">
                    <a:lumMod val="75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Chapter 1</a:t>
            </a:r>
            <a: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3900" b="0" i="0" u="none" strike="noStrike" cap="none" baseline="0" dirty="0" smtClean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3900" b="0" i="0" u="none" strike="noStrike" cap="none" baseline="0" dirty="0">
                <a:solidFill>
                  <a:srgbClr val="572314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Systems of Linear Equations </a:t>
            </a:r>
            <a:br>
              <a:rPr lang="en-US" sz="3900" b="0" i="0" u="none" strike="noStrike" cap="none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3900" b="0" i="0" u="none" strike="noStrike" cap="none" baseline="0" dirty="0">
                <a:solidFill>
                  <a:schemeClr val="bg2">
                    <a:lumMod val="60000"/>
                    <a:lumOff val="40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and Matrices</a:t>
            </a:r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1435100" y="2789018"/>
            <a:ext cx="7499349" cy="33964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24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1.1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Introduction to Systems of Linear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Equations.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24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1.2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Gaussian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Elimination ( in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a separate PPT file).</a:t>
            </a:r>
            <a:endParaRPr lang="en-US" sz="24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indent="-288925">
              <a:buSzPct val="80000"/>
            </a:pPr>
            <a:r>
              <a:rPr lang="en-US" sz="2400" b="0" i="0" u="none" strike="noStrike" cap="none" baseline="0" dirty="0">
                <a:solidFill>
                  <a:srgbClr val="1C4853"/>
                </a:solidFill>
                <a:latin typeface="Cabin"/>
                <a:ea typeface="Cabin"/>
                <a:cs typeface="Cabin"/>
                <a:sym typeface="Cabin"/>
              </a:rPr>
              <a:t>1.3</a:t>
            </a:r>
            <a:r>
              <a:rPr lang="en-US" sz="24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 Matrices and Matrix </a:t>
            </a:r>
            <a:r>
              <a:rPr lang="en-US" sz="240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Operations ( in a separate PPT file</a:t>
            </a:r>
            <a:r>
              <a:rPr lang="en-US" sz="240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).</a:t>
            </a:r>
            <a:endParaRPr lang="en-US" sz="240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endParaRPr lang="en-US" sz="2400" b="0" i="0" u="none" strike="noStrike" cap="none" baseline="0" dirty="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>
                <a:solidFill>
                  <a:schemeClr val="accent4">
                    <a:lumMod val="75000"/>
                  </a:schemeClr>
                </a:solidFill>
                <a:latin typeface="Times New Roman" charset="0"/>
                <a:ea typeface="標楷體" charset="0"/>
              </a:rPr>
              <a:t>1.1 Introduction to Systems of Linear Equations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8760" indent="0">
              <a:buNone/>
            </a:pPr>
            <a:r>
              <a:rPr lang="en-US" altLang="zh-TW" sz="1800" dirty="0">
                <a:latin typeface="Times New Roman" charset="0"/>
                <a:ea typeface="標楷體" charset="0"/>
              </a:rPr>
              <a:t>a linear equation in </a:t>
            </a:r>
            <a:r>
              <a:rPr lang="en-US" altLang="zh-TW" sz="1800" i="1" dirty="0">
                <a:latin typeface="Times New Roman" charset="0"/>
                <a:ea typeface="標楷體" charset="0"/>
              </a:rPr>
              <a:t>n</a:t>
            </a:r>
            <a:r>
              <a:rPr lang="en-US" altLang="zh-TW" sz="1800" dirty="0">
                <a:latin typeface="Times New Roman" charset="0"/>
                <a:ea typeface="標楷體" charset="0"/>
              </a:rPr>
              <a:t> variables</a:t>
            </a:r>
            <a:r>
              <a:rPr lang="en-US" altLang="zh-TW" sz="1800" dirty="0" smtClean="0">
                <a:latin typeface="Times New Roman" charset="0"/>
                <a:ea typeface="標楷體" charset="0"/>
              </a:rPr>
              <a:t>:</a:t>
            </a:r>
          </a:p>
          <a:p>
            <a:endParaRPr lang="en-US" altLang="zh-TW" sz="1800" dirty="0">
              <a:latin typeface="Times New Roman" charset="0"/>
              <a:ea typeface="標楷體" charset="0"/>
            </a:endParaRPr>
          </a:p>
          <a:p>
            <a:endParaRPr lang="en-US" sz="1800" dirty="0" smtClean="0"/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en-US" altLang="zh-TW" sz="1800" i="1" dirty="0">
                <a:latin typeface="Times New Roman" charset="0"/>
                <a:ea typeface="標楷體" charset="0"/>
                <a:cs typeface="標楷體" charset="0"/>
              </a:rPr>
              <a:t> a</a:t>
            </a:r>
            <a:r>
              <a:rPr lang="en-US" altLang="zh-TW" sz="1800" baseline="-30000" dirty="0">
                <a:latin typeface="Times New Roman" charset="0"/>
                <a:ea typeface="標楷體" charset="0"/>
                <a:cs typeface="標楷體" charset="0"/>
              </a:rPr>
              <a:t>1</a:t>
            </a:r>
            <a:r>
              <a:rPr lang="en-US" altLang="zh-TW" sz="1800" dirty="0">
                <a:latin typeface="標楷體" charset="0"/>
                <a:ea typeface="標楷體" charset="0"/>
                <a:cs typeface="標楷體" charset="0"/>
              </a:rPr>
              <a:t>,</a:t>
            </a:r>
            <a:r>
              <a:rPr lang="en-US" altLang="zh-TW" sz="1800" i="1" dirty="0">
                <a:latin typeface="Times New Roman" charset="0"/>
                <a:ea typeface="標楷體" charset="0"/>
                <a:cs typeface="標楷體" charset="0"/>
              </a:rPr>
              <a:t>a</a:t>
            </a:r>
            <a:r>
              <a:rPr lang="en-US" altLang="zh-TW" sz="1800" baseline="-30000" dirty="0">
                <a:latin typeface="Times New Roman" charset="0"/>
                <a:ea typeface="標楷體" charset="0"/>
                <a:cs typeface="標楷體" charset="0"/>
              </a:rPr>
              <a:t>2</a:t>
            </a:r>
            <a:r>
              <a:rPr lang="en-US" altLang="zh-TW" sz="1800" dirty="0">
                <a:latin typeface="標楷體" charset="0"/>
                <a:ea typeface="標楷體" charset="0"/>
                <a:cs typeface="標楷體" charset="0"/>
              </a:rPr>
              <a:t>,</a:t>
            </a:r>
            <a:r>
              <a:rPr lang="en-US" altLang="zh-TW" sz="1800" i="1" dirty="0">
                <a:latin typeface="Times New Roman" charset="0"/>
                <a:ea typeface="標楷體" charset="0"/>
                <a:cs typeface="標楷體" charset="0"/>
              </a:rPr>
              <a:t>a</a:t>
            </a:r>
            <a:r>
              <a:rPr lang="en-US" altLang="zh-TW" sz="1800" baseline="-30000" dirty="0">
                <a:latin typeface="Times New Roman" charset="0"/>
                <a:ea typeface="標楷體" charset="0"/>
                <a:cs typeface="標楷體" charset="0"/>
              </a:rPr>
              <a:t>3</a:t>
            </a:r>
            <a:r>
              <a:rPr lang="en-US" altLang="zh-TW" sz="1800" dirty="0">
                <a:latin typeface="標楷體" charset="0"/>
                <a:ea typeface="標楷體" charset="0"/>
                <a:cs typeface="標楷體" charset="0"/>
              </a:rPr>
              <a:t>,</a:t>
            </a: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…</a:t>
            </a:r>
            <a:r>
              <a:rPr lang="en-US" altLang="zh-TW" sz="1800" dirty="0">
                <a:latin typeface="標楷體" charset="0"/>
                <a:ea typeface="標楷體" charset="0"/>
                <a:cs typeface="標楷體" charset="0"/>
              </a:rPr>
              <a:t>,</a:t>
            </a:r>
            <a:r>
              <a:rPr lang="en-US" altLang="zh-TW" sz="1800" i="1" dirty="0">
                <a:latin typeface="Times New Roman" charset="0"/>
                <a:ea typeface="標楷體" charset="0"/>
                <a:cs typeface="標楷體" charset="0"/>
              </a:rPr>
              <a:t>a</a:t>
            </a:r>
            <a:r>
              <a:rPr lang="en-US" altLang="zh-TW" sz="1800" i="1" baseline="-30000" dirty="0">
                <a:latin typeface="Times New Roman" charset="0"/>
                <a:ea typeface="標楷體" charset="0"/>
                <a:cs typeface="標楷體" charset="0"/>
              </a:rPr>
              <a:t>n</a:t>
            </a:r>
            <a:r>
              <a:rPr lang="en-US" altLang="zh-TW" sz="1800" dirty="0">
                <a:latin typeface="Times New Roman" charset="0"/>
              </a:rPr>
              <a:t>, </a:t>
            </a:r>
            <a:r>
              <a:rPr lang="en-US" altLang="zh-TW" sz="1800" i="1" dirty="0">
                <a:latin typeface="Times New Roman" charset="0"/>
                <a:ea typeface="標楷體" charset="0"/>
                <a:cs typeface="標楷體" charset="0"/>
              </a:rPr>
              <a:t>b</a:t>
            </a: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: real number</a:t>
            </a:r>
            <a:endParaRPr lang="en-US" altLang="zh-TW" sz="1800" dirty="0">
              <a:latin typeface="標楷體" charset="0"/>
              <a:ea typeface="標楷體" charset="0"/>
              <a:cs typeface="標楷體" charset="0"/>
            </a:endParaRP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en-US" altLang="zh-TW" sz="1800" i="1" dirty="0">
                <a:latin typeface="Times New Roman" charset="0"/>
                <a:ea typeface="標楷體" charset="0"/>
                <a:cs typeface="標楷體" charset="0"/>
              </a:rPr>
              <a:t>          a</a:t>
            </a:r>
            <a:r>
              <a:rPr lang="en-US" altLang="zh-TW" sz="1800" baseline="-30000" dirty="0">
                <a:latin typeface="Times New Roman" charset="0"/>
                <a:ea typeface="標楷體" charset="0"/>
                <a:cs typeface="標楷體" charset="0"/>
              </a:rPr>
              <a:t>1</a:t>
            </a:r>
            <a:r>
              <a:rPr lang="en-US" altLang="zh-TW" sz="1800" dirty="0">
                <a:latin typeface="標楷體" charset="0"/>
                <a:ea typeface="標楷體" charset="0"/>
                <a:cs typeface="標楷體" charset="0"/>
              </a:rPr>
              <a:t>: </a:t>
            </a:r>
            <a:r>
              <a:rPr lang="en-US" altLang="zh-TW" sz="1800" dirty="0">
                <a:solidFill>
                  <a:schemeClr val="folHlink"/>
                </a:solidFill>
                <a:latin typeface="Times New Roman" charset="0"/>
                <a:ea typeface="標楷體" charset="0"/>
                <a:cs typeface="標楷體" charset="0"/>
              </a:rPr>
              <a:t>leading coefficient</a:t>
            </a: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en-US" altLang="zh-TW" sz="1800" i="1" dirty="0">
                <a:latin typeface="Times New Roman" charset="0"/>
                <a:ea typeface="標楷體" charset="0"/>
                <a:cs typeface="標楷體" charset="0"/>
              </a:rPr>
              <a:t>          x</a:t>
            </a:r>
            <a:r>
              <a:rPr lang="en-US" altLang="zh-TW" sz="1800" baseline="-30000" dirty="0">
                <a:latin typeface="Times New Roman" charset="0"/>
                <a:ea typeface="標楷體" charset="0"/>
                <a:cs typeface="標楷體" charset="0"/>
              </a:rPr>
              <a:t>1</a:t>
            </a:r>
            <a:r>
              <a:rPr lang="en-US" altLang="zh-TW" sz="1800" dirty="0">
                <a:latin typeface="標楷體" charset="0"/>
                <a:ea typeface="標楷體" charset="0"/>
                <a:cs typeface="標楷體" charset="0"/>
              </a:rPr>
              <a:t>: </a:t>
            </a:r>
            <a:r>
              <a:rPr lang="en-US" altLang="zh-TW" sz="1800" dirty="0">
                <a:solidFill>
                  <a:schemeClr val="folHlink"/>
                </a:solidFill>
                <a:latin typeface="Times New Roman" charset="0"/>
                <a:ea typeface="標楷體" charset="0"/>
                <a:cs typeface="標楷體" charset="0"/>
              </a:rPr>
              <a:t>leading </a:t>
            </a:r>
            <a:r>
              <a:rPr lang="en-US" altLang="zh-TW" sz="1800" dirty="0" smtClean="0">
                <a:solidFill>
                  <a:schemeClr val="folHlink"/>
                </a:solidFill>
                <a:latin typeface="Times New Roman" charset="0"/>
                <a:ea typeface="標楷體" charset="0"/>
                <a:cs typeface="標楷體" charset="0"/>
              </a:rPr>
              <a:t>variable</a:t>
            </a: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None/>
            </a:pPr>
            <a:r>
              <a:rPr lang="en-US" altLang="zh-TW" sz="1800" dirty="0">
                <a:solidFill>
                  <a:schemeClr val="hlink"/>
                </a:solidFill>
                <a:latin typeface="Times New Roman" charset="0"/>
                <a:ea typeface="標楷體" charset="0"/>
                <a:cs typeface="標楷體" charset="0"/>
              </a:rPr>
              <a:t>Notes</a:t>
            </a:r>
            <a:r>
              <a:rPr lang="en-US" altLang="zh-TW" sz="1800" dirty="0" smtClean="0">
                <a:solidFill>
                  <a:schemeClr val="hlink"/>
                </a:solidFill>
                <a:latin typeface="Times New Roman" charset="0"/>
                <a:ea typeface="標楷體" charset="0"/>
                <a:cs typeface="標楷體" charset="0"/>
              </a:rPr>
              <a:t>:</a:t>
            </a: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(1) Linear equations have </a:t>
            </a:r>
            <a:r>
              <a:rPr lang="en-US" altLang="zh-TW" sz="1800" u="sng" dirty="0">
                <a:latin typeface="Times New Roman" charset="0"/>
                <a:ea typeface="標楷體" charset="0"/>
                <a:cs typeface="標楷體" charset="0"/>
              </a:rPr>
              <a:t>no products or roots of variables</a:t>
            </a: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 and</a:t>
            </a: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      </a:t>
            </a:r>
            <a:r>
              <a:rPr lang="en-US" altLang="zh-TW" sz="1800" u="sng" dirty="0">
                <a:latin typeface="Times New Roman" charset="0"/>
                <a:ea typeface="標楷體" charset="0"/>
                <a:cs typeface="標楷體" charset="0"/>
              </a:rPr>
              <a:t>no variables involved in trigonometric, exponential, or </a:t>
            </a: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      </a:t>
            </a:r>
            <a:r>
              <a:rPr lang="en-US" altLang="zh-TW" sz="1800" u="sng" dirty="0">
                <a:latin typeface="Times New Roman" charset="0"/>
                <a:ea typeface="標楷體" charset="0"/>
                <a:cs typeface="標楷體" charset="0"/>
              </a:rPr>
              <a:t>logarithmic functions</a:t>
            </a: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.</a:t>
            </a: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None/>
            </a:pP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(2) Variables appear only to </a:t>
            </a:r>
            <a:r>
              <a:rPr lang="en-US" altLang="zh-TW" sz="1800" u="sng" dirty="0">
                <a:latin typeface="Times New Roman" charset="0"/>
                <a:ea typeface="標楷體" charset="0"/>
                <a:cs typeface="標楷體" charset="0"/>
              </a:rPr>
              <a:t>the first power</a:t>
            </a:r>
            <a:r>
              <a:rPr lang="en-US" altLang="zh-TW" sz="1800" dirty="0">
                <a:latin typeface="Times New Roman" charset="0"/>
                <a:ea typeface="標楷體" charset="0"/>
                <a:cs typeface="標楷體" charset="0"/>
              </a:rPr>
              <a:t>.</a:t>
            </a: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None/>
            </a:pPr>
            <a:endParaRPr lang="en-US" altLang="zh-TW" dirty="0">
              <a:solidFill>
                <a:schemeClr val="hlink"/>
              </a:solidFill>
              <a:latin typeface="Times New Roman" charset="0"/>
              <a:ea typeface="標楷體" charset="0"/>
              <a:cs typeface="標楷體" charset="0"/>
            </a:endParaRPr>
          </a:p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3314700"/>
            <a:ext cx="2057400" cy="215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3314700"/>
            <a:ext cx="2057400" cy="215900"/>
          </a:xfrm>
          <a:prstGeom prst="rect">
            <a:avLst/>
          </a:prstGeom>
        </p:spPr>
      </p:pic>
      <p:pic>
        <p:nvPicPr>
          <p:cNvPr id="6" name="Picture 5" descr="Screen Shot 2015-02-01 at 10.34.2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478" y="1940278"/>
            <a:ext cx="3276600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2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5890" y="1447800"/>
            <a:ext cx="7678560" cy="509975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Screen Shot 2015-02-01 at 10.36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39" y="643466"/>
            <a:ext cx="7888111" cy="512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938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2-01 at 10.38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7" y="781755"/>
            <a:ext cx="7886700" cy="492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21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5100" y="818445"/>
            <a:ext cx="7499349" cy="5429956"/>
          </a:xfrm>
        </p:spPr>
        <p:txBody>
          <a:bodyPr/>
          <a:lstStyle/>
          <a:p>
            <a:pPr marL="571500" lvl="1">
              <a:lnSpc>
                <a:spcPct val="13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charset="0"/>
              <a:buNone/>
            </a:pPr>
            <a:r>
              <a:rPr lang="en-US" altLang="zh-TW" sz="2000" dirty="0">
                <a:latin typeface="Times New Roman" charset="0"/>
              </a:rPr>
              <a:t>Every system of linear equations has either</a:t>
            </a:r>
            <a:endParaRPr lang="en-US" altLang="zh-TW" sz="2000" dirty="0">
              <a:latin typeface="Times New Roman" charset="0"/>
              <a:ea typeface="標楷體" charset="0"/>
              <a:cs typeface="標楷體" charset="0"/>
            </a:endParaRPr>
          </a:p>
          <a:p>
            <a:pPr marL="238760" indent="0">
              <a:buNone/>
            </a:pPr>
            <a:endParaRPr lang="en-US" dirty="0"/>
          </a:p>
        </p:txBody>
      </p:sp>
      <p:pic>
        <p:nvPicPr>
          <p:cNvPr id="4" name="Picture 3" descr="Screen Shot 2015-02-01 at 10.40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55082"/>
            <a:ext cx="7368822" cy="421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412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1425223" y="0"/>
            <a:ext cx="7015338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 dirty="0">
                <a:solidFill>
                  <a:schemeClr val="accent4">
                    <a:lumMod val="75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Linear Systems </a:t>
            </a:r>
            <a:r>
              <a:rPr lang="en-US" sz="2800" b="0" i="0" u="none" strike="noStrike" cap="none" dirty="0" smtClean="0">
                <a:solidFill>
                  <a:schemeClr val="accent4">
                    <a:lumMod val="75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US" sz="2800" b="0" i="0" u="none" strike="noStrike" cap="none" baseline="0" dirty="0" smtClean="0">
                <a:solidFill>
                  <a:schemeClr val="accent4">
                    <a:lumMod val="75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in </a:t>
            </a:r>
            <a:r>
              <a:rPr lang="en-US" sz="2800" b="0" i="0" u="none" strike="noStrike" cap="none" baseline="0" dirty="0">
                <a:solidFill>
                  <a:schemeClr val="accent4">
                    <a:lumMod val="75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Three </a:t>
            </a:r>
            <a:r>
              <a:rPr lang="en-US" sz="2800" b="0" i="0" u="none" strike="noStrike" cap="none" baseline="0" dirty="0" smtClean="0">
                <a:solidFill>
                  <a:schemeClr val="accent4">
                    <a:lumMod val="75000"/>
                  </a:schemeClr>
                </a:solidFill>
                <a:latin typeface="Cabin"/>
                <a:ea typeface="Cabin"/>
                <a:cs typeface="Cabin"/>
                <a:sym typeface="Cabin"/>
              </a:rPr>
              <a:t>Unknowns (Read)</a:t>
            </a:r>
            <a:endParaRPr lang="en-US" sz="4400" b="0" i="0" u="none" strike="noStrike" cap="none" baseline="0" dirty="0">
              <a:solidFill>
                <a:srgbClr val="572314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5400" y="1270000"/>
            <a:ext cx="7589836" cy="5335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084438" y="224718"/>
            <a:ext cx="7850011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2800" dirty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2800" dirty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</a:br>
            <a: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Homogeneous </a:t>
            </a:r>
            <a: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Systems</a:t>
            </a:r>
            <a: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: is the system where</a:t>
            </a:r>
            <a:r>
              <a:rPr lang="en-US" sz="2800" b="0" i="0" u="none" strike="noStrike" cap="none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all </a:t>
            </a:r>
            <a:r>
              <a:rPr lang="en-US" sz="2800" b="0" i="0" u="none" strike="noStrike" cap="none" baseline="0" dirty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equations are set = </a:t>
            </a:r>
            <a:r>
              <a:rPr lang="en-US" sz="2800" b="0" i="0" u="none" strike="noStrike" cap="none" baseline="0" dirty="0" smtClean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>0. ( b=0)</a:t>
            </a:r>
            <a:r>
              <a:rPr lang="en-US" sz="2800" b="0" i="0" u="none" strike="noStrike" cap="none" baseline="0" dirty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  <a:t/>
            </a:r>
            <a:br>
              <a:rPr lang="en-US" sz="2800" b="0" i="0" u="none" strike="noStrike" cap="none" baseline="0" dirty="0">
                <a:solidFill>
                  <a:srgbClr val="637F26"/>
                </a:solidFill>
                <a:latin typeface="Cabin"/>
                <a:ea typeface="Cabin"/>
                <a:cs typeface="Cabin"/>
                <a:sym typeface="Cabin"/>
              </a:rPr>
            </a:br>
            <a:endParaRPr lang="en-US" sz="2800" b="0" i="0" u="none" strike="noStrike" cap="none" baseline="0" dirty="0">
              <a:solidFill>
                <a:srgbClr val="637F26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1199935" y="2184755"/>
            <a:ext cx="7499349" cy="27387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65125" marR="0" lvl="0" indent="-28892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abin"/>
              <a:buChar char="●"/>
            </a:pPr>
            <a:r>
              <a:rPr lang="en-US" sz="3200" b="1" i="0" u="sng" strike="noStrike" cap="none" baseline="0" dirty="0" smtClean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Theorem </a:t>
            </a:r>
            <a:r>
              <a:rPr lang="en-US" sz="3200" b="1" i="0" u="sng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1.2.2  </a:t>
            </a:r>
            <a:r>
              <a:rPr lang="en-US" sz="3200" b="0" i="0" u="none" strike="noStrike" cap="none" baseline="0" dirty="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A homogeneous linear system with more unknowns than equations has infinitely many solutions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1435100" y="274637"/>
            <a:ext cx="749934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2314"/>
              </a:buClr>
              <a:buSzPct val="25000"/>
              <a:buFont typeface="Cabin"/>
              <a:buNone/>
            </a:pPr>
            <a:r>
              <a:rPr lang="en-US" sz="4300" b="0" i="0" u="none" strike="noStrike" cap="none" baseline="0" dirty="0">
                <a:solidFill>
                  <a:srgbClr val="C0654C"/>
                </a:solidFill>
                <a:latin typeface="Cabin"/>
                <a:ea typeface="Cabin"/>
                <a:cs typeface="Cabin"/>
                <a:sym typeface="Cabin"/>
              </a:rPr>
              <a:t>Trace of a matrix</a:t>
            </a:r>
          </a:p>
        </p:txBody>
      </p:sp>
      <p:pic>
        <p:nvPicPr>
          <p:cNvPr id="219" name="Shape 2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752600"/>
            <a:ext cx="8067674" cy="4479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Solstice">
  <a:themeElements>
    <a:clrScheme name="Solstice">
      <a:dk1>
        <a:srgbClr val="000000"/>
      </a:dk1>
      <a:lt1>
        <a:srgbClr val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165</Words>
  <Application>Microsoft Macintosh PowerPoint</Application>
  <PresentationFormat>On-screen Show (4:3)</PresentationFormat>
  <Paragraphs>39</Paragraphs>
  <Slides>11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Solstice</vt:lpstr>
      <vt:lpstr>1_Solstice</vt:lpstr>
      <vt:lpstr>2_Solstice</vt:lpstr>
      <vt:lpstr>4_Solstice</vt:lpstr>
      <vt:lpstr>Elementary Linear Algebra </vt:lpstr>
      <vt:lpstr> Chapter 1  Systems of Linear Equations  and Matrices</vt:lpstr>
      <vt:lpstr>1.1 Introduction to Systems of Linear Equations</vt:lpstr>
      <vt:lpstr>PowerPoint Presentation</vt:lpstr>
      <vt:lpstr>PowerPoint Presentation</vt:lpstr>
      <vt:lpstr>PowerPoint Presentation</vt:lpstr>
      <vt:lpstr>Linear Systems  in Three Unknowns (Read)</vt:lpstr>
      <vt:lpstr>   Homogeneous Systems: is the system where all equations are set = 0. ( b=0) </vt:lpstr>
      <vt:lpstr>Trace of a matrix</vt:lpstr>
      <vt:lpstr>Transpose of a Matrix  AT</vt:lpstr>
      <vt:lpstr>Transpose Matrix Properties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Linear Algebra </dc:title>
  <cp:lastModifiedBy>s dd</cp:lastModifiedBy>
  <cp:revision>11</cp:revision>
  <dcterms:modified xsi:type="dcterms:W3CDTF">2016-01-31T03:47:56Z</dcterms:modified>
</cp:coreProperties>
</file>